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8" r:id="rId2"/>
    <p:sldId id="263" r:id="rId3"/>
    <p:sldId id="264" r:id="rId4"/>
    <p:sldId id="262" r:id="rId5"/>
    <p:sldId id="265" r:id="rId6"/>
    <p:sldId id="266" r:id="rId7"/>
    <p:sldId id="26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6978" autoAdjust="0"/>
  </p:normalViewPr>
  <p:slideViewPr>
    <p:cSldViewPr>
      <p:cViewPr varScale="1">
        <p:scale>
          <a:sx n="108" d="100"/>
          <a:sy n="108" d="100"/>
        </p:scale>
        <p:origin x="-440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06BF2C-F3DD-421A-BC13-4EE531F79A5A}" type="datetimeFigureOut">
              <a:rPr lang="en-GB" smtClean="0"/>
              <a:t>11/03/2013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1C0F41-C5F3-40BD-867E-F3206CF2E0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4365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Recession impacted on women –</a:t>
            </a:r>
          </a:p>
          <a:p>
            <a:r>
              <a:rPr lang="en-GB" dirty="0" smtClean="0"/>
              <a:t>As workers</a:t>
            </a:r>
          </a:p>
          <a:p>
            <a:r>
              <a:rPr lang="en-GB" dirty="0" smtClean="0"/>
              <a:t>As benefit claimants</a:t>
            </a:r>
          </a:p>
          <a:p>
            <a:r>
              <a:rPr lang="en-GB" dirty="0" smtClean="0"/>
              <a:t>As users of public services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C0F41-C5F3-40BD-867E-F3206CF2E0C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171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Cuts in maternity benefits,</a:t>
            </a:r>
            <a:r>
              <a:rPr lang="en-GB" baseline="0" dirty="0" smtClean="0"/>
              <a:t> </a:t>
            </a:r>
            <a:r>
              <a:rPr lang="en-GB" baseline="0" dirty="0" err="1" smtClean="0"/>
              <a:t>surestart</a:t>
            </a:r>
            <a:r>
              <a:rPr lang="en-GB" baseline="0" dirty="0" smtClean="0"/>
              <a:t> centres,</a:t>
            </a:r>
          </a:p>
          <a:p>
            <a:endParaRPr lang="en-GB" dirty="0" smtClean="0"/>
          </a:p>
          <a:p>
            <a:r>
              <a:rPr lang="en-GB" dirty="0" smtClean="0"/>
              <a:t>31% of the funding to VAW services from local authorities was cut between 2010/11 to 2011/12. </a:t>
            </a:r>
          </a:p>
          <a:p>
            <a:r>
              <a:rPr lang="en-GB" dirty="0" smtClean="0"/>
              <a:t>Vital VAW services are taking a disproportionate hit of the 27% overall cut to local authority budgets.</a:t>
            </a:r>
          </a:p>
          <a:p>
            <a:endParaRPr lang="en-GB" dirty="0" smtClean="0"/>
          </a:p>
          <a:p>
            <a:r>
              <a:rPr lang="en-GB" dirty="0" smtClean="0"/>
              <a:t>Some are facing cuts of over 40%.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C0F41-C5F3-40BD-867E-F3206CF2E0C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318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dirty="0" err="1" smtClean="0">
                <a:latin typeface="Arial" pitchFamily="34" charset="0"/>
                <a:cs typeface="Arial" pitchFamily="34" charset="0"/>
              </a:rPr>
              <a:t>Netmums</a:t>
            </a:r>
            <a:r>
              <a:rPr lang="en-GB" b="0" dirty="0" smtClean="0">
                <a:latin typeface="Arial" pitchFamily="34" charset="0"/>
                <a:cs typeface="Arial" pitchFamily="34" charset="0"/>
              </a:rPr>
              <a:t> survey -</a:t>
            </a:r>
          </a:p>
          <a:p>
            <a:r>
              <a:rPr lang="en-GB" b="0" dirty="0" smtClean="0">
                <a:latin typeface="Arial" pitchFamily="34" charset="0"/>
                <a:cs typeface="Arial" pitchFamily="34" charset="0"/>
              </a:rPr>
              <a:t>mothers in low-income households are prepared to go without food, clothing and warmth in order to protect their children from the full impact of an inadequate income.  </a:t>
            </a:r>
          </a:p>
          <a:p>
            <a:r>
              <a:rPr lang="en-GB" b="0" dirty="0" smtClean="0">
                <a:latin typeface="Arial" pitchFamily="34" charset="0"/>
                <a:cs typeface="Arial" pitchFamily="34" charset="0"/>
              </a:rPr>
              <a:t>one in five mums are missing meals so their children can eat.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C0F41-C5F3-40BD-867E-F3206CF2E0C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6255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9"/>
          <p:cNvSpPr>
            <a:spLocks/>
          </p:cNvSpPr>
          <p:nvPr userDrawn="1"/>
        </p:nvSpPr>
        <p:spPr bwMode="auto">
          <a:xfrm rot="16200000" flipH="1">
            <a:off x="3697287" y="1411288"/>
            <a:ext cx="1749425" cy="9144000"/>
          </a:xfrm>
          <a:custGeom>
            <a:avLst/>
            <a:gdLst>
              <a:gd name="T0" fmla="*/ 0 w 1742"/>
              <a:gd name="T1" fmla="*/ 2147483647 h 4320"/>
              <a:gd name="T2" fmla="*/ 2147483647 w 1742"/>
              <a:gd name="T3" fmla="*/ 2147483647 h 4320"/>
              <a:gd name="T4" fmla="*/ 2147483647 w 1742"/>
              <a:gd name="T5" fmla="*/ 0 h 4320"/>
              <a:gd name="T6" fmla="*/ 2147483647 w 1742"/>
              <a:gd name="T7" fmla="*/ 0 h 4320"/>
              <a:gd name="T8" fmla="*/ 0 w 1742"/>
              <a:gd name="T9" fmla="*/ 2147483647 h 43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42" h="4320">
                <a:moveTo>
                  <a:pt x="0" y="4320"/>
                </a:moveTo>
                <a:lnTo>
                  <a:pt x="1740" y="4320"/>
                </a:lnTo>
                <a:lnTo>
                  <a:pt x="1742" y="0"/>
                </a:lnTo>
                <a:lnTo>
                  <a:pt x="1546" y="0"/>
                </a:lnTo>
                <a:cubicBezTo>
                  <a:pt x="1567" y="2569"/>
                  <a:pt x="0" y="4320"/>
                  <a:pt x="0" y="4320"/>
                </a:cubicBezTo>
                <a:close/>
              </a:path>
            </a:pathLst>
          </a:custGeom>
          <a:solidFill>
            <a:srgbClr val="006F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  <a:latin typeface="Times"/>
            </a:endParaRPr>
          </a:p>
        </p:txBody>
      </p:sp>
      <p:pic>
        <p:nvPicPr>
          <p:cNvPr id="5" name="Picture 10" descr="GCU out of blue_RGB_new.jpg                                    003DEDC1Leopard_Boot                   C4F69DED: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438" y="5821363"/>
            <a:ext cx="1546225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304800" y="3048000"/>
            <a:ext cx="7086600" cy="1524000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4800" y="1524000"/>
            <a:ext cx="7696200" cy="1066800"/>
          </a:xfrm>
        </p:spPr>
        <p:txBody>
          <a:bodyPr/>
          <a:lstStyle>
            <a:lvl1pPr>
              <a:defRPr sz="35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02962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page </a:t>
            </a:r>
            <a:fld id="{B30DFF79-4BCC-46BB-9937-D8A5B6FBF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928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page </a:t>
            </a:r>
            <a:fld id="{42526EC8-9C08-4AC5-9333-7D7B5ACBB88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290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536700"/>
            <a:ext cx="40005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57700" y="1536700"/>
            <a:ext cx="40005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page </a:t>
            </a:r>
            <a:fld id="{5B090702-C2E4-4FAD-A3EF-DB26D145303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973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page </a:t>
            </a:r>
            <a:fld id="{B1C4C9B7-A0CC-492B-9384-2888104327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408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page </a:t>
            </a:r>
            <a:fld id="{18CA9A22-54D0-411D-A43F-001E94B485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914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page </a:t>
            </a:r>
            <a:fld id="{DC0B5A0A-8C2C-48B2-8894-A4CEE360C8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768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page </a:t>
            </a:r>
            <a:fld id="{493C936D-090B-4538-9FC6-90A8411046A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3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page </a:t>
            </a:r>
            <a:fld id="{633602C6-3E5F-45F0-A8B1-66D608BAEED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376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page </a:t>
            </a:r>
            <a:fld id="{70E0D50C-56A8-42F1-A040-FED05054309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312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9850" y="412750"/>
            <a:ext cx="2038350" cy="56959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412750"/>
            <a:ext cx="5962650" cy="56959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page </a:t>
            </a:r>
            <a:fld id="{92E98D72-18FA-46B1-AF81-FE85B9D467A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008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12"/>
          <p:cNvSpPr>
            <a:spLocks/>
          </p:cNvSpPr>
          <p:nvPr userDrawn="1"/>
        </p:nvSpPr>
        <p:spPr bwMode="auto">
          <a:xfrm rot="16200000" flipH="1">
            <a:off x="3697287" y="1411288"/>
            <a:ext cx="1749425" cy="9144000"/>
          </a:xfrm>
          <a:custGeom>
            <a:avLst/>
            <a:gdLst>
              <a:gd name="T0" fmla="*/ 0 w 1742"/>
              <a:gd name="T1" fmla="*/ 2147483647 h 4320"/>
              <a:gd name="T2" fmla="*/ 2147483647 w 1742"/>
              <a:gd name="T3" fmla="*/ 2147483647 h 4320"/>
              <a:gd name="T4" fmla="*/ 2147483647 w 1742"/>
              <a:gd name="T5" fmla="*/ 0 h 4320"/>
              <a:gd name="T6" fmla="*/ 2147483647 w 1742"/>
              <a:gd name="T7" fmla="*/ 0 h 4320"/>
              <a:gd name="T8" fmla="*/ 0 w 1742"/>
              <a:gd name="T9" fmla="*/ 2147483647 h 43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42" h="4320">
                <a:moveTo>
                  <a:pt x="0" y="4320"/>
                </a:moveTo>
                <a:lnTo>
                  <a:pt x="1740" y="4320"/>
                </a:lnTo>
                <a:lnTo>
                  <a:pt x="1742" y="0"/>
                </a:lnTo>
                <a:lnTo>
                  <a:pt x="1546" y="0"/>
                </a:lnTo>
                <a:cubicBezTo>
                  <a:pt x="1567" y="2569"/>
                  <a:pt x="0" y="4320"/>
                  <a:pt x="0" y="4320"/>
                </a:cubicBezTo>
                <a:close/>
              </a:path>
            </a:pathLst>
          </a:custGeom>
          <a:solidFill>
            <a:srgbClr val="006F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  <a:latin typeface="Times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536700"/>
            <a:ext cx="8153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412750"/>
            <a:ext cx="815340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6362700"/>
            <a:ext cx="1066800" cy="381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</a:rPr>
              <a:t>page </a:t>
            </a:r>
            <a:fld id="{2FCF6CEB-6983-44E1-991C-887D2EAEF377}" type="slidenum">
              <a:rPr 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2" name="Picture 17" descr="GCU out of blue_RGB_new.jpg                                    003DEDC1Leopard_Boot                   C4F69DED: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438" y="5821363"/>
            <a:ext cx="1546225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2741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0"/>
        </a:spcBef>
        <a:spcAft>
          <a:spcPct val="70000"/>
        </a:spcAft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90500" algn="l" rtl="0" eaLnBrk="0" fontAlgn="base" hangingPunct="0">
        <a:lnSpc>
          <a:spcPct val="90000"/>
        </a:lnSpc>
        <a:spcBef>
          <a:spcPct val="0"/>
        </a:spcBef>
        <a:spcAft>
          <a:spcPct val="70000"/>
        </a:spcAft>
        <a:buFont typeface="Times"/>
        <a:buChar char="•"/>
        <a:defRPr sz="2000">
          <a:solidFill>
            <a:schemeClr val="tx1"/>
          </a:solidFill>
          <a:latin typeface="+mn-lt"/>
        </a:defRPr>
      </a:lvl2pPr>
      <a:lvl3pPr marL="757238" indent="-185738" algn="l" rtl="0" eaLnBrk="0" fontAlgn="base" hangingPunct="0">
        <a:lnSpc>
          <a:spcPct val="90000"/>
        </a:lnSpc>
        <a:spcBef>
          <a:spcPct val="0"/>
        </a:spcBef>
        <a:spcAft>
          <a:spcPct val="70000"/>
        </a:spcAft>
        <a:buChar char="–"/>
        <a:defRPr sz="2000">
          <a:solidFill>
            <a:schemeClr val="tx1"/>
          </a:solidFill>
          <a:latin typeface="+mn-lt"/>
        </a:defRPr>
      </a:lvl3pPr>
      <a:lvl4pPr marL="1133475" indent="-185738" algn="l" rtl="0" eaLnBrk="0" fontAlgn="base" hangingPunct="0">
        <a:lnSpc>
          <a:spcPct val="90000"/>
        </a:lnSpc>
        <a:spcBef>
          <a:spcPct val="0"/>
        </a:spcBef>
        <a:spcAft>
          <a:spcPct val="70000"/>
        </a:spcAft>
        <a:buChar char="–"/>
        <a:defRPr sz="2000">
          <a:solidFill>
            <a:schemeClr val="tx1"/>
          </a:solidFill>
          <a:latin typeface="+mn-lt"/>
        </a:defRPr>
      </a:lvl4pPr>
      <a:lvl5pPr marL="1524000" indent="-200025" algn="l" rtl="0" eaLnBrk="0" fontAlgn="base" hangingPunct="0">
        <a:lnSpc>
          <a:spcPct val="90000"/>
        </a:lnSpc>
        <a:spcBef>
          <a:spcPct val="0"/>
        </a:spcBef>
        <a:spcAft>
          <a:spcPct val="70000"/>
        </a:spcAft>
        <a:buChar char="»"/>
        <a:defRPr sz="2000">
          <a:solidFill>
            <a:schemeClr val="tx1"/>
          </a:solidFill>
          <a:latin typeface="+mn-lt"/>
        </a:defRPr>
      </a:lvl5pPr>
      <a:lvl6pPr marL="1981200" indent="-200025" algn="l" rtl="0" fontAlgn="base">
        <a:lnSpc>
          <a:spcPct val="90000"/>
        </a:lnSpc>
        <a:spcBef>
          <a:spcPct val="0"/>
        </a:spcBef>
        <a:spcAft>
          <a:spcPct val="70000"/>
        </a:spcAft>
        <a:buChar char="»"/>
        <a:defRPr sz="2000">
          <a:solidFill>
            <a:schemeClr val="tx1"/>
          </a:solidFill>
          <a:latin typeface="+mn-lt"/>
        </a:defRPr>
      </a:lvl6pPr>
      <a:lvl7pPr marL="2438400" indent="-200025" algn="l" rtl="0" fontAlgn="base">
        <a:lnSpc>
          <a:spcPct val="90000"/>
        </a:lnSpc>
        <a:spcBef>
          <a:spcPct val="0"/>
        </a:spcBef>
        <a:spcAft>
          <a:spcPct val="70000"/>
        </a:spcAft>
        <a:buChar char="»"/>
        <a:defRPr sz="2000">
          <a:solidFill>
            <a:schemeClr val="tx1"/>
          </a:solidFill>
          <a:latin typeface="+mn-lt"/>
        </a:defRPr>
      </a:lvl7pPr>
      <a:lvl8pPr marL="2895600" indent="-200025" algn="l" rtl="0" fontAlgn="base">
        <a:lnSpc>
          <a:spcPct val="90000"/>
        </a:lnSpc>
        <a:spcBef>
          <a:spcPct val="0"/>
        </a:spcBef>
        <a:spcAft>
          <a:spcPct val="70000"/>
        </a:spcAft>
        <a:buChar char="»"/>
        <a:defRPr sz="2000">
          <a:solidFill>
            <a:schemeClr val="tx1"/>
          </a:solidFill>
          <a:latin typeface="+mn-lt"/>
        </a:defRPr>
      </a:lvl8pPr>
      <a:lvl9pPr marL="3352800" indent="-200025" algn="l" rtl="0" fontAlgn="base">
        <a:lnSpc>
          <a:spcPct val="90000"/>
        </a:lnSpc>
        <a:spcBef>
          <a:spcPct val="0"/>
        </a:spcBef>
        <a:spcAft>
          <a:spcPct val="7000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cu.ac.uk/wise" TargetMode="External"/><Relationship Id="rId4" Type="http://schemas.openxmlformats.org/officeDocument/2006/relationships/hyperlink" Target="mailto:Emily.Thomson@gcu.ac.uk" TargetMode="External"/><Relationship Id="rId5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Impact of Recession on Women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2060848"/>
            <a:ext cx="7086600" cy="2368277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 marL="0" indent="0" eaLnBrk="1" hangingPunct="1">
              <a:buFontTx/>
              <a:buNone/>
            </a:pPr>
            <a:r>
              <a:rPr lang="en-US" dirty="0" smtClean="0">
                <a:latin typeface="Arial" charset="0"/>
                <a:cs typeface="Arial" charset="0"/>
              </a:rPr>
              <a:t>Emily Thomson</a:t>
            </a:r>
          </a:p>
          <a:p>
            <a:pPr marL="0" indent="0" eaLnBrk="1" hangingPunct="1">
              <a:buFontTx/>
              <a:buNone/>
            </a:pPr>
            <a:r>
              <a:rPr lang="en-US" dirty="0" smtClean="0">
                <a:latin typeface="Arial" charset="0"/>
                <a:cs typeface="Arial" charset="0"/>
                <a:hlinkClick r:id="rId3"/>
              </a:rPr>
              <a:t>www.gcu.ac.uk/wise</a:t>
            </a:r>
            <a:endParaRPr lang="en-US" dirty="0" smtClean="0">
              <a:latin typeface="Arial" charset="0"/>
              <a:cs typeface="Arial" charset="0"/>
            </a:endParaRPr>
          </a:p>
          <a:p>
            <a:pPr marL="0" indent="0" eaLnBrk="1" hangingPunct="1">
              <a:buFontTx/>
              <a:buNone/>
            </a:pPr>
            <a:r>
              <a:rPr lang="en-US" dirty="0" smtClean="0">
                <a:latin typeface="Arial" charset="0"/>
                <a:cs typeface="Arial" charset="0"/>
                <a:hlinkClick r:id="rId4"/>
              </a:rPr>
              <a:t>Emily.Thomson@gcu.ac.uk</a:t>
            </a:r>
            <a:endParaRPr lang="en-US" dirty="0" smtClean="0">
              <a:latin typeface="Arial" charset="0"/>
              <a:cs typeface="Arial" charset="0"/>
            </a:endParaRPr>
          </a:p>
          <a:p>
            <a:pPr marL="0" indent="0" eaLnBrk="1" hangingPunct="1">
              <a:buFontTx/>
              <a:buNone/>
            </a:pPr>
            <a:r>
              <a:rPr lang="en-US" dirty="0" smtClean="0">
                <a:latin typeface="Arial" charset="0"/>
                <a:cs typeface="Arial" charset="0"/>
              </a:rPr>
              <a:t>@</a:t>
            </a:r>
            <a:r>
              <a:rPr lang="en-US" dirty="0" err="1" smtClean="0">
                <a:latin typeface="Arial" charset="0"/>
                <a:cs typeface="Arial" charset="0"/>
              </a:rPr>
              <a:t>wiseresearch</a:t>
            </a:r>
            <a:endParaRPr lang="en-US" dirty="0" smtClean="0">
              <a:latin typeface="Arial" charset="0"/>
              <a:cs typeface="Arial" charset="0"/>
            </a:endParaRPr>
          </a:p>
          <a:p>
            <a:pPr marL="0" indent="0" eaLnBrk="1" hangingPunct="1">
              <a:buFontTx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 marL="0" indent="0" eaLnBrk="1" hangingPunct="1">
              <a:buFontTx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 marL="0" indent="0" eaLnBrk="1" hangingPunct="1">
              <a:buFontTx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 marL="0" indent="0" eaLnBrk="1" hangingPunct="1">
              <a:buFontTx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 marL="0" indent="0" eaLnBrk="1" hangingPunct="1">
              <a:buFontTx/>
              <a:buNone/>
            </a:pPr>
            <a:endParaRPr lang="en-US" dirty="0" smtClean="0">
              <a:latin typeface="Arial" charset="0"/>
              <a:cs typeface="Arial" charset="0"/>
            </a:endParaRPr>
          </a:p>
        </p:txBody>
      </p:sp>
      <p:pic>
        <p:nvPicPr>
          <p:cNvPr id="3076" name="Picture 4" descr="C:\Users\eth1\AppData\Local\Microsoft\Windows\Temporary Internet Files\Content.Outlook\56UDVRXG\wise (2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13263"/>
            <a:ext cx="9144000" cy="234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4018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GB" dirty="0" smtClean="0">
                <a:latin typeface="Arial" pitchFamily="34" charset="0"/>
                <a:cs typeface="Arial" pitchFamily="34" charset="0"/>
              </a:rPr>
            </a:br>
            <a:r>
              <a:rPr lang="en-GB" dirty="0" smtClean="0">
                <a:latin typeface="Arial" pitchFamily="34" charset="0"/>
                <a:cs typeface="Arial" pitchFamily="34" charset="0"/>
              </a:rPr>
              <a:t>Women’s Employment in Scotland 2007-2012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page </a:t>
            </a:r>
            <a:fld id="{B30DFF79-4BCC-46BB-9937-D8A5B6FBF7A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132856"/>
            <a:ext cx="5400600" cy="32403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19117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GB" dirty="0" smtClean="0">
                <a:latin typeface="Arial" pitchFamily="34" charset="0"/>
                <a:cs typeface="Arial" pitchFamily="34" charset="0"/>
              </a:rPr>
            </a:br>
            <a:r>
              <a:rPr lang="en-GB" dirty="0" smtClean="0">
                <a:latin typeface="Arial" pitchFamily="34" charset="0"/>
                <a:cs typeface="Arial" pitchFamily="34" charset="0"/>
              </a:rPr>
              <a:t>Part-time employment 2007-2012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page </a:t>
            </a:r>
            <a:fld id="{B30DFF79-4BCC-46BB-9937-D8A5B6FBF7A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060849"/>
            <a:ext cx="5256584" cy="31428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58674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GB" dirty="0" smtClean="0">
                <a:latin typeface="Arial" pitchFamily="34" charset="0"/>
                <a:cs typeface="Arial" pitchFamily="34" charset="0"/>
              </a:rPr>
            </a:br>
            <a:r>
              <a:rPr lang="en-GB" dirty="0" smtClean="0">
                <a:latin typeface="Arial" pitchFamily="34" charset="0"/>
                <a:cs typeface="Arial" pitchFamily="34" charset="0"/>
              </a:rPr>
              <a:t>Women’s Weekly Pay 2007-2012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page </a:t>
            </a:r>
            <a:fld id="{B30DFF79-4BCC-46BB-9937-D8A5B6FBF7A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060848"/>
            <a:ext cx="5328592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6514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GB" dirty="0" smtClean="0">
                <a:latin typeface="Arial" pitchFamily="34" charset="0"/>
                <a:cs typeface="Arial" pitchFamily="34" charset="0"/>
              </a:rPr>
            </a:br>
            <a:r>
              <a:rPr lang="en-GB" dirty="0" smtClean="0">
                <a:latin typeface="Arial" pitchFamily="34" charset="0"/>
                <a:cs typeface="Arial" pitchFamily="34" charset="0"/>
              </a:rPr>
              <a:t>Graduate Gender Pay Gap 2012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b="0" dirty="0" smtClean="0">
              <a:latin typeface="Arial" pitchFamily="34" charset="0"/>
              <a:cs typeface="Arial" pitchFamily="34" charset="0"/>
            </a:endParaRPr>
          </a:p>
          <a:p>
            <a:r>
              <a:rPr lang="en-GB" b="0" dirty="0" smtClean="0">
                <a:latin typeface="Arial" pitchFamily="34" charset="0"/>
                <a:cs typeface="Arial" pitchFamily="34" charset="0"/>
              </a:rPr>
              <a:t>20% of men are paid more than £30,000 after their degree, compared with just 8% of women </a:t>
            </a:r>
          </a:p>
          <a:p>
            <a:endParaRPr lang="en-GB" b="0" dirty="0" smtClean="0">
              <a:latin typeface="Arial" pitchFamily="34" charset="0"/>
              <a:cs typeface="Arial" pitchFamily="34" charset="0"/>
            </a:endParaRPr>
          </a:p>
          <a:p>
            <a:r>
              <a:rPr lang="en-GB" b="0" dirty="0" smtClean="0">
                <a:latin typeface="Arial" pitchFamily="34" charset="0"/>
                <a:cs typeface="Arial" pitchFamily="34" charset="0"/>
              </a:rPr>
              <a:t>Law - 28% pay gap </a:t>
            </a:r>
          </a:p>
          <a:p>
            <a:r>
              <a:rPr lang="en-GB" b="0" dirty="0" smtClean="0">
                <a:latin typeface="Arial" pitchFamily="34" charset="0"/>
                <a:cs typeface="Arial" pitchFamily="34" charset="0"/>
              </a:rPr>
              <a:t>Medicine - 9% </a:t>
            </a:r>
          </a:p>
          <a:p>
            <a:r>
              <a:rPr lang="en-GB" b="0" dirty="0" smtClean="0">
                <a:latin typeface="Arial" pitchFamily="34" charset="0"/>
                <a:cs typeface="Arial" pitchFamily="34" charset="0"/>
              </a:rPr>
              <a:t>Education – 4%</a:t>
            </a:r>
          </a:p>
          <a:p>
            <a:pPr marL="0" indent="0">
              <a:buNone/>
            </a:pPr>
            <a:endParaRPr lang="en-GB" b="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GB" b="0" dirty="0" smtClean="0">
                <a:latin typeface="Arial" pitchFamily="34" charset="0"/>
                <a:cs typeface="Arial" pitchFamily="34" charset="0"/>
              </a:rPr>
              <a:t>(University of Warwick Institute for Employment Studies)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page </a:t>
            </a:r>
            <a:fld id="{B30DFF79-4BCC-46BB-9937-D8A5B6FBF7A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756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Welfare Reform 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dirty="0" smtClean="0"/>
              <a:t>Child benefit freeze – 98% of those affected women</a:t>
            </a:r>
          </a:p>
          <a:p>
            <a:r>
              <a:rPr lang="en-GB" b="0" dirty="0" smtClean="0"/>
              <a:t>Tax credit cuts – 75% </a:t>
            </a:r>
          </a:p>
          <a:p>
            <a:r>
              <a:rPr lang="en-GB" b="0" dirty="0" smtClean="0"/>
              <a:t>Household benefit cap – 80%</a:t>
            </a:r>
          </a:p>
          <a:p>
            <a:r>
              <a:rPr lang="en-GB" b="0" dirty="0" smtClean="0"/>
              <a:t>Public sector pay employment contribution increases – 65%</a:t>
            </a:r>
          </a:p>
          <a:p>
            <a:r>
              <a:rPr lang="en-GB" b="0" dirty="0" smtClean="0"/>
              <a:t>To date, 74% of cuts taken from women’s income</a:t>
            </a:r>
          </a:p>
          <a:p>
            <a:pPr marL="0" indent="0">
              <a:buNone/>
            </a:pPr>
            <a:r>
              <a:rPr lang="en-GB" sz="9600" b="0" dirty="0" smtClean="0"/>
              <a:t>        74%!</a:t>
            </a:r>
            <a:endParaRPr lang="en-GB" sz="96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page </a:t>
            </a:r>
            <a:fld id="{B30DFF79-4BCC-46BB-9937-D8A5B6FBF7A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078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GB" dirty="0" smtClean="0">
                <a:latin typeface="Arial" pitchFamily="34" charset="0"/>
                <a:cs typeface="Arial" pitchFamily="34" charset="0"/>
              </a:rPr>
            </a:br>
            <a:r>
              <a:rPr lang="en-GB" dirty="0" smtClean="0">
                <a:latin typeface="Arial" pitchFamily="34" charset="0"/>
                <a:cs typeface="Arial" pitchFamily="34" charset="0"/>
              </a:rPr>
              <a:t>Outcomes of ‘recession’ and ‘austerity’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z="2400" b="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400" b="0" dirty="0" smtClean="0">
                <a:latin typeface="Arial" pitchFamily="34" charset="0"/>
                <a:cs typeface="Arial" pitchFamily="34" charset="0"/>
              </a:rPr>
              <a:t>Impact of economic crisis and ‘austerity’ – women’s incomes and access to employment dramatically reduced</a:t>
            </a:r>
          </a:p>
          <a:p>
            <a:r>
              <a:rPr lang="en-GB" sz="2400" b="0" dirty="0" smtClean="0">
                <a:latin typeface="Arial" pitchFamily="34" charset="0"/>
                <a:cs typeface="Arial" pitchFamily="34" charset="0"/>
              </a:rPr>
              <a:t>Services to protect victims of violence and sexual exploitation reduced</a:t>
            </a:r>
          </a:p>
          <a:p>
            <a:r>
              <a:rPr lang="en-GB" sz="2400" b="0" dirty="0" smtClean="0">
                <a:latin typeface="Arial" pitchFamily="34" charset="0"/>
                <a:cs typeface="Arial" pitchFamily="34" charset="0"/>
              </a:rPr>
              <a:t>Increase in economic vulnerability of women and children, increasing their risk of exploitation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page </a:t>
            </a:r>
            <a:fld id="{B30DFF79-4BCC-46BB-9937-D8A5B6FBF7A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27588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"/>
        <a:cs typeface=""/>
      </a:majorFont>
      <a:minorFont>
        <a:latin typeface="Arial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283</Words>
  <Application>Microsoft Macintosh PowerPoint</Application>
  <PresentationFormat>On-screen Show (4:3)</PresentationFormat>
  <Paragraphs>55</Paragraphs>
  <Slides>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Blank Presentation</vt:lpstr>
      <vt:lpstr>Impact of Recession on Women </vt:lpstr>
      <vt:lpstr> Women’s Employment in Scotland 2007-2012</vt:lpstr>
      <vt:lpstr> Part-time employment 2007-2012</vt:lpstr>
      <vt:lpstr> Women’s Weekly Pay 2007-2012</vt:lpstr>
      <vt:lpstr> Graduate Gender Pay Gap 2012</vt:lpstr>
      <vt:lpstr>Welfare Reform </vt:lpstr>
      <vt:lpstr> Outcomes of ‘recession’ and ‘austerity’</vt:lpstr>
    </vt:vector>
  </TitlesOfParts>
  <Company>GCU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 of Recession on Women</dc:title>
  <dc:creator>Thomson, Emily</dc:creator>
  <cp:lastModifiedBy>Chalmers, Douglas</cp:lastModifiedBy>
  <cp:revision>7</cp:revision>
  <dcterms:created xsi:type="dcterms:W3CDTF">2013-03-08T09:50:04Z</dcterms:created>
  <dcterms:modified xsi:type="dcterms:W3CDTF">2013-03-11T08:52:51Z</dcterms:modified>
</cp:coreProperties>
</file>